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3" r:id="rId3"/>
    <p:sldId id="298" r:id="rId4"/>
    <p:sldId id="299" r:id="rId5"/>
    <p:sldId id="300" r:id="rId6"/>
    <p:sldId id="301" r:id="rId7"/>
    <p:sldId id="312" r:id="rId8"/>
    <p:sldId id="302" r:id="rId9"/>
    <p:sldId id="303" r:id="rId10"/>
    <p:sldId id="304" r:id="rId11"/>
    <p:sldId id="305" r:id="rId12"/>
    <p:sldId id="307" r:id="rId13"/>
    <p:sldId id="308" r:id="rId14"/>
    <p:sldId id="296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微软雅黑" panose="020B0503020204020204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88" y="-96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50" d="100"/>
        <a:sy n="150" d="100"/>
      </p:scale>
      <p:origin x="0" y="0"/>
    </p:cViewPr>
  </p:sorterViewPr>
  <p:gridSpacing cx="36003" cy="36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Tx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Tx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84BA5FC-5CC9-495D-91A8-DDE8F8181EDA}" type="datetimeFigureOut"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Tx/>
              <a:buNone/>
              <a:defRPr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panose="020B060403050404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4.png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4763" y="0"/>
            <a:ext cx="9139237" cy="6858000"/>
            <a:chOff x="0" y="0"/>
            <a:chExt cx="9139236" cy="6858000"/>
          </a:xfrm>
        </p:grpSpPr>
        <p:pic>
          <p:nvPicPr>
            <p:cNvPr id="1027" name="图片 2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9134475" cy="51435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8" name="图片 8"/>
            <p:cNvPicPr>
              <a:picLocks noChangeAspect="1"/>
            </p:cNvPicPr>
            <p:nvPr/>
          </p:nvPicPr>
          <p:blipFill>
            <a:blip r:embed="rId14"/>
            <a:srcRect r="29784" b="6682"/>
            <a:stretch>
              <a:fillRect/>
            </a:stretch>
          </p:blipFill>
          <p:spPr>
            <a:xfrm>
              <a:off x="14597" y="29478"/>
              <a:ext cx="9124639" cy="682852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029" name="图片 9"/>
          <p:cNvPicPr>
            <a:picLocks noChangeAspect="1"/>
          </p:cNvPicPr>
          <p:nvPr/>
        </p:nvPicPr>
        <p:blipFill>
          <a:blip r:embed="rId15"/>
          <a:srcRect t="41919" r="44452" b="30515"/>
          <a:stretch>
            <a:fillRect/>
          </a:stretch>
        </p:blipFill>
        <p:spPr>
          <a:xfrm>
            <a:off x="0" y="5419725"/>
            <a:ext cx="9396413" cy="1419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图片 10"/>
          <p:cNvPicPr>
            <a:picLocks noChangeAspect="1"/>
          </p:cNvPicPr>
          <p:nvPr/>
        </p:nvPicPr>
        <p:blipFill>
          <a:blip r:embed="rId16"/>
          <a:srcRect l="13918" b="44910"/>
          <a:stretch>
            <a:fillRect/>
          </a:stretch>
        </p:blipFill>
        <p:spPr>
          <a:xfrm>
            <a:off x="1276350" y="0"/>
            <a:ext cx="7862888" cy="2833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3"/>
          <p:cNvSpPr>
            <a:spLocks noChangeArrowheads="1"/>
          </p:cNvSpPr>
          <p:nvPr/>
        </p:nvSpPr>
        <p:spPr bwMode="auto">
          <a:xfrm>
            <a:off x="0" y="0"/>
            <a:ext cx="323850" cy="6838950"/>
          </a:xfrm>
          <a:prstGeom prst="rect">
            <a:avLst/>
          </a:prstGeom>
          <a:solidFill>
            <a:srgbClr val="7F7F7F"/>
          </a:solidFill>
          <a:ln w="25400">
            <a:noFill/>
            <a:miter lim="800000"/>
          </a:ln>
        </p:spPr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  <a:sym typeface="Verdana" panose="020B0604030504040204" pitchFamily="34" charset="0"/>
        </a:defRPr>
      </a:lvl9pPr>
    </p:titleStyle>
    <p:bodyStyle>
      <a:lvl1pPr marL="342900" indent="-3429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Verdana" panose="020B0604030504040204" pitchFamily="34" charset="0"/>
        </a:defRPr>
      </a:lvl1pPr>
      <a:lvl2pPr marL="742950" indent="-28575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2pPr>
      <a:lvl3pPr marL="1143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3pPr>
      <a:lvl4pPr marL="1600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4pPr>
      <a:lvl5pPr marL="20574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5pPr>
      <a:lvl6pPr marL="25146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6pPr>
      <a:lvl7pPr marL="29718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7pPr>
      <a:lvl8pPr marL="34290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8pPr>
      <a:lvl9pPr marL="3886200" indent="-228600" algn="l" defTabSz="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sym typeface="Verdana" panose="020B060403050404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矩形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anchor="ctr"/>
          <a:p>
            <a:pPr eaLnBrk="0" hangingPunct="0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3074" name="Group 3"/>
          <p:cNvGrpSpPr>
            <a:grpSpLocks noChangeAspect="1"/>
          </p:cNvGrpSpPr>
          <p:nvPr/>
        </p:nvGrpSpPr>
        <p:grpSpPr>
          <a:xfrm>
            <a:off x="20638" y="15875"/>
            <a:ext cx="9139237" cy="6858000"/>
            <a:chOff x="0" y="0"/>
            <a:chExt cx="9139236" cy="6858000"/>
          </a:xfrm>
        </p:grpSpPr>
        <p:pic>
          <p:nvPicPr>
            <p:cNvPr id="3075" name="图片 29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9134475" cy="51435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6" name="图片 8"/>
            <p:cNvPicPr>
              <a:picLocks noChangeAspect="1"/>
            </p:cNvPicPr>
            <p:nvPr/>
          </p:nvPicPr>
          <p:blipFill>
            <a:blip r:embed="rId2"/>
            <a:srcRect r="29784" b="6682"/>
            <a:stretch>
              <a:fillRect/>
            </a:stretch>
          </p:blipFill>
          <p:spPr>
            <a:xfrm>
              <a:off x="14597" y="29478"/>
              <a:ext cx="9124639" cy="682852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077" name="图片 16"/>
          <p:cNvPicPr>
            <a:picLocks noChangeAspect="1"/>
          </p:cNvPicPr>
          <p:nvPr/>
        </p:nvPicPr>
        <p:blipFill>
          <a:blip r:embed="rId3"/>
          <a:srcRect l="13918" b="44910"/>
          <a:stretch>
            <a:fillRect/>
          </a:stretch>
        </p:blipFill>
        <p:spPr>
          <a:xfrm>
            <a:off x="1276350" y="0"/>
            <a:ext cx="7862888" cy="2833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图片 17"/>
          <p:cNvPicPr>
            <a:picLocks noChangeAspect="1"/>
          </p:cNvPicPr>
          <p:nvPr/>
        </p:nvPicPr>
        <p:blipFill>
          <a:blip r:embed="rId4"/>
          <a:srcRect t="41919" r="44452" b="30515"/>
          <a:stretch>
            <a:fillRect/>
          </a:stretch>
        </p:blipFill>
        <p:spPr>
          <a:xfrm>
            <a:off x="0" y="5419725"/>
            <a:ext cx="9396413" cy="1419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489" name="图片 24"/>
          <p:cNvPicPr>
            <a:picLocks noChangeAspect="1"/>
          </p:cNvPicPr>
          <p:nvPr/>
        </p:nvPicPr>
        <p:blipFill>
          <a:blip r:embed="rId5"/>
          <a:srcRect l="28003" b="39641"/>
          <a:stretch>
            <a:fillRect/>
          </a:stretch>
        </p:blipFill>
        <p:spPr>
          <a:xfrm>
            <a:off x="2562225" y="-25400"/>
            <a:ext cx="6577013" cy="3103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0" name="矩形 5"/>
          <p:cNvSpPr/>
          <p:nvPr/>
        </p:nvSpPr>
        <p:spPr>
          <a:xfrm rot="5400000">
            <a:off x="4408488" y="-4411662"/>
            <a:ext cx="323850" cy="9147175"/>
          </a:xfrm>
          <a:prstGeom prst="rect">
            <a:avLst/>
          </a:prstGeom>
          <a:solidFill>
            <a:srgbClr val="7F7F7F"/>
          </a:solidFill>
          <a:ln w="25400">
            <a:noFill/>
          </a:ln>
        </p:spPr>
        <p:txBody>
          <a:bodyPr anchor="ctr"/>
          <a:p>
            <a:pPr algn="ctr" eaLnBrk="0" hangingPunct="0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081" name="标题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8229600" cy="9398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dirty="0"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rPr>
              <a:t>受益人群</a:t>
            </a: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82" name="内容占位符 2"/>
          <p:cNvSpPr>
            <a:spLocks noGrp="1"/>
          </p:cNvSpPr>
          <p:nvPr/>
        </p:nvSpPr>
        <p:spPr>
          <a:xfrm>
            <a:off x="609600" y="1773238"/>
            <a:ext cx="7707313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3200" dirty="0">
                <a:latin typeface="Verdana" panose="020B0604030504040204" pitchFamily="34" charset="0"/>
                <a:ea typeface="微软雅黑" panose="020B0503020204020204" pitchFamily="34" charset="-122"/>
              </a:rPr>
              <a:t>按受益人群分为三类：</a:t>
            </a:r>
            <a:endParaRPr lang="zh-CN" altLang="en-US" sz="32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Verdana" panose="020B060403050404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1-</a:t>
            </a:r>
            <a:r>
              <a:rPr lang="en-US" altLang="zh-CN" sz="32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6</a:t>
            </a: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条为个人可享受的政策；</a:t>
            </a:r>
            <a:endParaRPr lang="zh-CN" altLang="en-US" sz="3200" dirty="0">
              <a:solidFill>
                <a:srgbClr val="FF0000"/>
              </a:solidFill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Verdana" panose="020B0604030504040204" pitchFamily="34" charset="0"/>
                <a:ea typeface="微软雅黑" panose="020B0503020204020204" pitchFamily="34" charset="-122"/>
              </a:rPr>
              <a:t>  </a:t>
            </a:r>
            <a:r>
              <a:rPr lang="en-US" altLang="zh-CN" sz="3200" dirty="0">
                <a:solidFill>
                  <a:srgbClr val="00B05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7</a:t>
            </a:r>
            <a:r>
              <a:rPr lang="zh-CN" altLang="en-US" sz="3200" dirty="0">
                <a:solidFill>
                  <a:srgbClr val="00B05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-</a:t>
            </a:r>
            <a:r>
              <a:rPr lang="en-US" altLang="zh-CN" sz="3200" dirty="0">
                <a:solidFill>
                  <a:srgbClr val="00B05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9</a:t>
            </a:r>
            <a:r>
              <a:rPr lang="zh-CN" altLang="en-US" sz="3200" dirty="0">
                <a:solidFill>
                  <a:srgbClr val="00B05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条为企业可享受的政策；</a:t>
            </a:r>
            <a:endParaRPr lang="zh-CN" altLang="en-US" sz="3200" dirty="0">
              <a:solidFill>
                <a:srgbClr val="00B050"/>
              </a:solidFill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Verdana" panose="020B0604030504040204" pitchFamily="34" charset="0"/>
                <a:ea typeface="微软雅黑" panose="020B0503020204020204" pitchFamily="34" charset="-122"/>
              </a:rPr>
              <a:t>  </a:t>
            </a:r>
            <a:r>
              <a:rPr lang="zh-CN" altLang="en-US" sz="3200" dirty="0">
                <a:solidFill>
                  <a:srgbClr val="0070C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第</a:t>
            </a:r>
            <a:r>
              <a:rPr lang="en-US" altLang="zh-CN" sz="3200" dirty="0">
                <a:solidFill>
                  <a:srgbClr val="0070C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10</a:t>
            </a:r>
            <a:r>
              <a:rPr lang="zh-CN" altLang="en-US" sz="3200" dirty="0">
                <a:solidFill>
                  <a:srgbClr val="0070C0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条为个人、企业均可享受的政策。</a:t>
            </a:r>
            <a:endParaRPr lang="zh-CN" altLang="en-US" sz="3200" dirty="0">
              <a:solidFill>
                <a:srgbClr val="0070C0"/>
              </a:solidFill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3200" dirty="0">
                <a:latin typeface="Verdana" panose="020B0604030504040204" pitchFamily="34" charset="0"/>
                <a:ea typeface="微软雅黑" panose="020B0503020204020204" pitchFamily="34" charset="-122"/>
              </a:rPr>
              <a:t>  </a:t>
            </a:r>
            <a:endParaRPr lang="zh-CN" altLang="en-US" sz="3200" dirty="0">
              <a:solidFill>
                <a:srgbClr val="7030A0"/>
              </a:solidFill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标题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00B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第九条 创业孵化基地运营经费补贴政策</a:t>
            </a:r>
            <a:endParaRPr lang="zh-CN" altLang="en-US" sz="3600" dirty="0">
              <a:solidFill>
                <a:srgbClr val="00B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290" name="内容占位符 2"/>
          <p:cNvSpPr>
            <a:spLocks noGrp="1"/>
          </p:cNvSpPr>
          <p:nvPr/>
        </p:nvSpPr>
        <p:spPr>
          <a:xfrm>
            <a:off x="609600" y="1773238"/>
            <a:ext cx="8442325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政策内容：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         对于孵化场地面积1500平方米以上，入驻的初创企业不低于15户，可以为入驻企业提供基本的生产经营场地、创业指导服务、政策扶持、具有持续孵化功能的各类创业载体。按照基地面积不同给予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0-80万元补贴。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办理部门：区、县人社部门申报，年度评审。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8229600" cy="993775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第十条 创业担保贷款政策</a:t>
            </a:r>
            <a:endParaRPr lang="zh-CN" altLang="en-US" sz="3600" dirty="0">
              <a:solidFill>
                <a:srgbClr val="0070C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3314" name="内容占位符 2"/>
          <p:cNvSpPr>
            <a:spLocks noGrp="1"/>
          </p:cNvSpPr>
          <p:nvPr/>
        </p:nvSpPr>
        <p:spPr>
          <a:xfrm>
            <a:off x="576263" y="1628775"/>
            <a:ext cx="8442325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凡在我市以个体、合伙经营和组织起来创业（含网络创业）的城乡劳动者（不受户籍限制），以及当年吸纳就业人数达到原有职工总数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15%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以上（含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15%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）与其签订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年以上期限劳动合同并依法缴纳社会保险费的小微企业（国家限制性行业除外），均可享受我市创业担保贷款扶持政策。个人贷款最高额度为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15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万元；大学生在高新技术领域实现自主创业的，贷款最高额度不超过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20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万元；小微企业贷款最高不超过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300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万元。对高校毕业生自主创业项目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贴息期限为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年。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457200" y="449263"/>
            <a:ext cx="8229600" cy="969962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rPr>
              <a:t>第十条 创业担保贷款政策</a:t>
            </a:r>
            <a:r>
              <a:rPr lang="zh-CN" altLang="zh-CN" sz="36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rPr>
              <a:t>（续）</a:t>
            </a:r>
            <a:br>
              <a:rPr lang="zh-CN" altLang="zh-CN" sz="3600" dirty="0">
                <a:solidFill>
                  <a:srgbClr val="0070C0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Arial" panose="020B0604020202020204" pitchFamily="34" charset="0"/>
              </a:rPr>
            </a:br>
            <a:endParaRPr lang="zh-CN" altLang="en-US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338" name="内容占位符 2"/>
          <p:cNvSpPr>
            <a:spLocks noGrp="1"/>
          </p:cNvSpPr>
          <p:nvPr/>
        </p:nvSpPr>
        <p:spPr>
          <a:xfrm>
            <a:off x="609600" y="1773238"/>
            <a:ext cx="8456613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sym typeface="微软雅黑" panose="020B0503020204020204" pitchFamily="34" charset="-122"/>
              </a:rPr>
              <a:t>办理部门：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sym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sym typeface="微软雅黑" panose="020B0503020204020204" pitchFamily="34" charset="-122"/>
              </a:rPr>
              <a:t>  个人贷款，由区县人社部门受理；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  <a:sym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  <a:sym typeface="微软雅黑" panose="020B0503020204020204" pitchFamily="34" charset="-122"/>
              </a:rPr>
              <a:t>  小微企业贷款，由市、区（县）人社部门受理。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图片 24"/>
          <p:cNvPicPr>
            <a:picLocks noChangeAspect="1"/>
          </p:cNvPicPr>
          <p:nvPr/>
        </p:nvPicPr>
        <p:blipFill>
          <a:blip r:embed="rId1"/>
          <a:srcRect l="28003" b="39641"/>
          <a:stretch>
            <a:fillRect/>
          </a:stretch>
        </p:blipFill>
        <p:spPr>
          <a:xfrm>
            <a:off x="2562225" y="-25400"/>
            <a:ext cx="6577013" cy="3103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2" name="矩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txBody>
          <a:bodyPr anchor="ctr"/>
          <a:p>
            <a:pPr algn="ctr" eaLnBrk="0" hangingPunct="0"/>
            <a:endParaRPr lang="zh-CN" altLang="zh-CN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>
          <a:xfrm>
            <a:off x="-14287" y="-30162"/>
            <a:ext cx="9139237" cy="6856412"/>
            <a:chOff x="0" y="0"/>
            <a:chExt cx="9139236" cy="6858000"/>
          </a:xfrm>
        </p:grpSpPr>
        <p:pic>
          <p:nvPicPr>
            <p:cNvPr id="15364" name="图片 2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9134475" cy="51435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5" name="图片 8"/>
            <p:cNvPicPr>
              <a:picLocks noChangeAspect="1"/>
            </p:cNvPicPr>
            <p:nvPr/>
          </p:nvPicPr>
          <p:blipFill>
            <a:blip r:embed="rId3"/>
            <a:srcRect r="29784" b="6682"/>
            <a:stretch>
              <a:fillRect/>
            </a:stretch>
          </p:blipFill>
          <p:spPr>
            <a:xfrm>
              <a:off x="14597" y="29478"/>
              <a:ext cx="9124639" cy="682852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3" name="Group 7"/>
          <p:cNvGrpSpPr>
            <a:grpSpLocks noChangeAspect="1"/>
          </p:cNvGrpSpPr>
          <p:nvPr/>
        </p:nvGrpSpPr>
        <p:grpSpPr>
          <a:xfrm>
            <a:off x="0" y="3979863"/>
            <a:ext cx="9144000" cy="1897062"/>
            <a:chOff x="0" y="0"/>
            <a:chExt cx="8148427" cy="1897063"/>
          </a:xfrm>
        </p:grpSpPr>
        <p:pic>
          <p:nvPicPr>
            <p:cNvPr id="15367" name="图片 9"/>
            <p:cNvPicPr>
              <a:picLocks noChangeAspect="1"/>
            </p:cNvPicPr>
            <p:nvPr/>
          </p:nvPicPr>
          <p:blipFill>
            <a:blip r:embed="rId4"/>
            <a:srcRect l="4868" t="41919" r="5971" b="21207"/>
            <a:stretch>
              <a:fillRect/>
            </a:stretch>
          </p:blipFill>
          <p:spPr>
            <a:xfrm flipH="1">
              <a:off x="0" y="0"/>
              <a:ext cx="8148427" cy="189706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8" name="图片 10"/>
            <p:cNvPicPr>
              <a:picLocks noChangeAspect="1"/>
            </p:cNvPicPr>
            <p:nvPr/>
          </p:nvPicPr>
          <p:blipFill>
            <a:blip r:embed="rId5"/>
            <a:srcRect l="4871" t="38193" r="5927" b="38579"/>
            <a:stretch>
              <a:fillRect/>
            </a:stretch>
          </p:blipFill>
          <p:spPr>
            <a:xfrm flipH="1">
              <a:off x="0" y="1226444"/>
              <a:ext cx="8148426" cy="9911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2538" name="图片 9"/>
          <p:cNvPicPr>
            <a:picLocks noChangeAspect="1"/>
          </p:cNvPicPr>
          <p:nvPr/>
        </p:nvPicPr>
        <p:blipFill>
          <a:blip r:embed="rId6"/>
          <a:srcRect l="13918" b="44910"/>
          <a:stretch>
            <a:fillRect/>
          </a:stretch>
        </p:blipFill>
        <p:spPr>
          <a:xfrm>
            <a:off x="1276350" y="0"/>
            <a:ext cx="7862888" cy="2833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39" name="图片 10"/>
          <p:cNvPicPr>
            <a:picLocks noChangeAspect="1"/>
          </p:cNvPicPr>
          <p:nvPr/>
        </p:nvPicPr>
        <p:blipFill>
          <a:blip r:embed="rId7"/>
          <a:srcRect l="61110" t="65973" r="8730"/>
          <a:stretch>
            <a:fillRect/>
          </a:stretch>
        </p:blipFill>
        <p:spPr>
          <a:xfrm>
            <a:off x="5699125" y="4735513"/>
            <a:ext cx="2757488" cy="175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0" name="图片 11"/>
          <p:cNvPicPr>
            <a:picLocks noChangeAspect="1"/>
          </p:cNvPicPr>
          <p:nvPr/>
        </p:nvPicPr>
        <p:blipFill>
          <a:blip r:embed="rId8"/>
          <a:srcRect l="50638" t="23990"/>
          <a:stretch>
            <a:fillRect/>
          </a:stretch>
        </p:blipFill>
        <p:spPr>
          <a:xfrm>
            <a:off x="3708400" y="1641475"/>
            <a:ext cx="5880100" cy="5100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1" name="图片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97550" y="3929063"/>
            <a:ext cx="3022600" cy="2554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2" name="图片 13"/>
          <p:cNvPicPr>
            <a:picLocks noChangeAspect="1"/>
          </p:cNvPicPr>
          <p:nvPr/>
        </p:nvPicPr>
        <p:blipFill>
          <a:blip r:embed="rId10"/>
          <a:srcRect l="58661" t="37761" r="8269" b="2097"/>
          <a:stretch>
            <a:fillRect/>
          </a:stretch>
        </p:blipFill>
        <p:spPr>
          <a:xfrm>
            <a:off x="5475288" y="3284538"/>
            <a:ext cx="3024187" cy="30956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3" name="图片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97550" y="3929063"/>
            <a:ext cx="3022600" cy="2554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44" name="矩形 17"/>
          <p:cNvSpPr>
            <a:spLocks noChangeArrowheads="1"/>
          </p:cNvSpPr>
          <p:nvPr/>
        </p:nvSpPr>
        <p:spPr bwMode="auto">
          <a:xfrm>
            <a:off x="395288" y="981075"/>
            <a:ext cx="5945188" cy="1108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华文行楷" panose="02010800040101010101" pitchFamily="2" charset="-122"/>
                <a:ea typeface="华文行楷" panose="02010800040101010101" pitchFamily="2" charset="-122"/>
                <a:cs typeface="+mn-cs"/>
                <a:sym typeface="方正粗宋简体" pitchFamily="1" charset="-122"/>
              </a:rPr>
              <a:t>谢 谢大家！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华文行楷" panose="02010800040101010101" pitchFamily="2" charset="-122"/>
              <a:ea typeface="华文行楷" panose="0201080004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6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1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3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9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xfrm>
            <a:off x="309563" y="485775"/>
            <a:ext cx="8793162" cy="93345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第一条  高校毕业生首次购房补贴政策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4098" name="内容占位符 2"/>
          <p:cNvSpPr>
            <a:spLocks noGrp="1"/>
          </p:cNvSpPr>
          <p:nvPr/>
        </p:nvSpPr>
        <p:spPr>
          <a:xfrm>
            <a:off x="504825" y="1558925"/>
            <a:ext cx="8442325" cy="43561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对沈阳户籍在沈就业创业(不含机关事业单位全额拨款在编人员)的全日制博士、硕士和本科毕业生首次购买商品住房（2017年1月1日后购房），并承诺在沈就业创业五年以上的毕业生，申请时毕业年限、首次购房时间均不超过五年的可享受一次性购房补贴。补贴标准：博士毕业生6万元、硕士毕业生3万元、本科毕业生1万元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办理部门：区、县人社部门随时受理。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317500" y="523875"/>
            <a:ext cx="8801100" cy="896938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第二条 吸引人才就业创业房租补贴政策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122" name="内容占位符 2"/>
          <p:cNvSpPr>
            <a:spLocks noGrp="1"/>
          </p:cNvSpPr>
          <p:nvPr/>
        </p:nvSpPr>
        <p:spPr>
          <a:xfrm>
            <a:off x="503238" y="1593850"/>
            <a:ext cx="8472487" cy="44640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对新落户我市且无自有住房的全日制博士研究生、35周岁以下的硕士研究生，本科毕业生和技师及以上技能人才，分别按照每人每月1250元、850元、500元的标准，给予2年的房租补贴。对高新技术、科技小巨人，科技“双培育计划”企业中新引进的成熟实用人才，具有本科以上学历或技师及以上技术等级，对照标准，纳入租房补贴政策范围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办理部门：区、县人社部门申报。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标题 1"/>
          <p:cNvSpPr>
            <a:spLocks noGrp="1"/>
          </p:cNvSpPr>
          <p:nvPr>
            <p:ph type="title"/>
          </p:nvPr>
        </p:nvSpPr>
        <p:spPr>
          <a:xfrm>
            <a:off x="365125" y="533400"/>
            <a:ext cx="8731250" cy="884238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第三条 大中专学生创业场地补贴政策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146" name="内容占位符 2"/>
          <p:cNvSpPr>
            <a:spLocks noGrp="1"/>
          </p:cNvSpPr>
          <p:nvPr/>
        </p:nvSpPr>
        <p:spPr>
          <a:xfrm>
            <a:off x="503238" y="1665288"/>
            <a:ext cx="8520112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是指各类高中等学校毕业5年内未进入孵化基地（园区）首次在沈自主创业（指首次领取工商营业执照）并租赁场地的毕业生（含出国（境）留学回国人员）和在校生可领取创业场地租金补贴。补贴标准：每年6000元（其中困难家庭学生每年1万元），补贴期限2年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办理部门：在经营场地所在区、县人社部门申报。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标题 1"/>
          <p:cNvSpPr>
            <a:spLocks noGrp="1"/>
          </p:cNvSpPr>
          <p:nvPr>
            <p:ph type="title"/>
          </p:nvPr>
        </p:nvSpPr>
        <p:spPr>
          <a:xfrm>
            <a:off x="376238" y="508000"/>
            <a:ext cx="8745537" cy="911225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第四条 大学生创业场租补贴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170" name="内容占位符 2"/>
          <p:cNvSpPr>
            <a:spLocks noGrp="1"/>
          </p:cNvSpPr>
          <p:nvPr/>
        </p:nvSpPr>
        <p:spPr>
          <a:xfrm>
            <a:off x="611188" y="1557338"/>
            <a:ext cx="8451850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休学创业大学生、在读大学生和毕业5年内全日制高校毕业生在沈初始创业（创业实体成立未满3年），并首次入驻由市人社局、科技局、工信局认定的市级创业孵化基地、科技孵化器、众创空间、创业辅导基地或省、国家级创业孵化平台，给予“场租全额补贴”。补贴标准：对租赁面积不超过200平方米，年租金总额不超过20万元的创业场地租赁费给予全额补贴，最长不超过2年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办理部门：区、县人社部门申报。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标题 1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第五条 高校毕业生基层公共岗位服务计划招录政策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8194" name="内容占位符 2"/>
          <p:cNvSpPr>
            <a:spLocks noGrp="1"/>
          </p:cNvSpPr>
          <p:nvPr/>
        </p:nvSpPr>
        <p:spPr>
          <a:xfrm>
            <a:off x="609600" y="1773238"/>
            <a:ext cx="8442325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毕业五年内的普通高校毕业生。全市每年统筹开发1000个基层公共服务岗位。服务期限为3年，在岗期间享受工作生活补贴，参照全市公共就业服务岗位人员待遇政策和标准执行，并缴纳五险一金。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招录部门：区、县（市）人社局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标题 1"/>
          <p:cNvSpPr>
            <a:spLocks noGrp="1"/>
          </p:cNvSpPr>
          <p:nvPr>
            <p:ph type="title"/>
          </p:nvPr>
        </p:nvSpPr>
        <p:spPr>
          <a:xfrm>
            <a:off x="314325" y="449263"/>
            <a:ext cx="8832850" cy="969962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第六条 优秀创业导师评选政策</a:t>
            </a:r>
            <a:endParaRPr lang="zh-CN" altLang="en-US" sz="3600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218" name="内容占位符 2"/>
          <p:cNvSpPr>
            <a:spLocks noGrp="1"/>
          </p:cNvSpPr>
          <p:nvPr/>
        </p:nvSpPr>
        <p:spPr>
          <a:xfrm>
            <a:off x="611188" y="1557338"/>
            <a:ext cx="8370887" cy="44656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      优秀创业导师评选对象主要指积极参与创业辅导的知名企业家、知名创投人、专家教授、资深创客等人员。补贴标准：每年评选优秀创业导师不超过100人，给予优秀创业导师每人2-5万元奖励。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办理部门：市级部门申报，年度评审。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1"/>
          <p:cNvSpPr>
            <a:spLocks noGrp="1"/>
          </p:cNvSpPr>
          <p:nvPr>
            <p:ph type="title"/>
          </p:nvPr>
        </p:nvSpPr>
        <p:spPr>
          <a:xfrm>
            <a:off x="312738" y="461963"/>
            <a:ext cx="8758237" cy="957262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00B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第七条 高校毕业生就业见习补贴政策</a:t>
            </a:r>
            <a:endParaRPr lang="zh-CN" altLang="en-US" sz="3600" dirty="0">
              <a:solidFill>
                <a:srgbClr val="00B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0242" name="内容占位符 2"/>
          <p:cNvSpPr>
            <a:spLocks noGrp="1"/>
          </p:cNvSpPr>
          <p:nvPr/>
        </p:nvSpPr>
        <p:spPr>
          <a:xfrm>
            <a:off x="395288" y="1593850"/>
            <a:ext cx="8748712" cy="49672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政策内容：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对于录用离校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年内（自毕业证所注日期起的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个自然年）未就业的高校、中职毕业生及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16—24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岁失业青年的企业。见习期满留用率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50%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以下（含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50%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）的，按企业每见习一人给予当地最低工资标准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60%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补贴；见习期满留用率超过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50%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的企业，按企业每见习一人给予当地最低工资标准</a:t>
            </a:r>
            <a:r>
              <a:rPr lang="en-US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100%</a:t>
            </a:r>
            <a:r>
              <a:rPr lang="zh-CN" altLang="zh-CN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补贴。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黑体" panose="02010609060101010101" charset="-122"/>
                <a:ea typeface="黑体" panose="02010609060101010101" charset="-122"/>
              </a:rPr>
              <a:t>办理部门：区、县人社部门受理。</a:t>
            </a:r>
            <a:endParaRPr lang="zh-CN" altLang="en-US" sz="28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67738" cy="1143000"/>
          </a:xfrm>
          <a:solidFill>
            <a:srgbClr val="FFFFFF"/>
          </a:solidFill>
          <a:ln>
            <a:solidFill>
              <a:srgbClr val="000000"/>
            </a:solidFill>
            <a:miter/>
          </a:ln>
        </p:spPr>
        <p:txBody>
          <a:bodyPr anchor="t"/>
          <a:p>
            <a:r>
              <a:rPr lang="zh-CN" altLang="en-US" sz="3600" dirty="0">
                <a:solidFill>
                  <a:srgbClr val="00B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第八条 企业吸纳高校毕业生一次性用工</a:t>
            </a:r>
            <a:br>
              <a:rPr lang="en-US" altLang="zh-CN" sz="3600" dirty="0">
                <a:solidFill>
                  <a:srgbClr val="00B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</a:br>
            <a:r>
              <a:rPr lang="zh-CN" altLang="en-US" sz="3600" dirty="0">
                <a:solidFill>
                  <a:srgbClr val="00B05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补助政策</a:t>
            </a:r>
            <a:endParaRPr lang="zh-CN" altLang="en-US" sz="3600" dirty="0">
              <a:solidFill>
                <a:srgbClr val="00B05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266" name="内容占位符 2"/>
          <p:cNvSpPr>
            <a:spLocks noGrp="1"/>
          </p:cNvSpPr>
          <p:nvPr/>
        </p:nvSpPr>
        <p:spPr>
          <a:xfrm>
            <a:off x="576263" y="1665288"/>
            <a:ext cx="8456612" cy="4541837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政策内容：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         我市各类企业录用应届（毕业一年以内）、大专及以上学历的全日制统招普通高校毕业生就业，签订1年以上期限劳动合同并依法缴纳社会保险费的，可享受政府给予的一次性用工补助。补贴标准：企业每新招收一名符合上述条件的高校毕业生，由政府给予1000元的用工补助。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</a:pP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zh-CN" altLang="en-US" sz="2800" dirty="0">
                <a:latin typeface="Verdana" panose="020B0604030504040204" pitchFamily="34" charset="0"/>
                <a:ea typeface="微软雅黑" panose="020B0503020204020204" pitchFamily="34" charset="-122"/>
              </a:rPr>
              <a:t>办理部门：区、县人社部门随时受理。</a:t>
            </a:r>
            <a:endParaRPr lang="zh-CN" altLang="en-US" sz="2800" dirty="0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Verdana"/>
        <a:ea typeface="微软雅黑"/>
        <a:cs typeface=""/>
      </a:majorFont>
      <a:minorFont>
        <a:latin typeface="Verdana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WPS 演示</Application>
  <PresentationFormat/>
  <Paragraphs>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Arial</vt:lpstr>
      <vt:lpstr>宋体</vt:lpstr>
      <vt:lpstr>Wingdings</vt:lpstr>
      <vt:lpstr>Verdana</vt:lpstr>
      <vt:lpstr>微软雅黑</vt:lpstr>
      <vt:lpstr>华文琥珀</vt:lpstr>
      <vt:lpstr>时尚中黑简体</vt:lpstr>
      <vt:lpstr>黑体</vt:lpstr>
      <vt:lpstr>华文中宋</vt:lpstr>
      <vt:lpstr>华文行楷</vt:lpstr>
      <vt:lpstr>方正粗宋简体</vt:lpstr>
      <vt:lpstr>Arial Unicode MS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秋记—吴宇璐</dc:creator>
  <cp:lastModifiedBy>月影人</cp:lastModifiedBy>
  <cp:revision>170</cp:revision>
  <dcterms:created xsi:type="dcterms:W3CDTF">2012-01-04T17:30:00Z</dcterms:created>
  <dcterms:modified xsi:type="dcterms:W3CDTF">2019-06-25T05:44:20Z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